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media1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8288000" cy="10287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sz="quarter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quarter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400"/>
            </a:lvl1pPr>
            <a:lvl2pPr marL="0" indent="457200">
              <a:spcBef>
                <a:spcPts val="500"/>
              </a:spcBef>
              <a:buSzTx/>
              <a:buFontTx/>
              <a:buNone/>
              <a:defRPr b="1" sz="2400"/>
            </a:lvl2pPr>
            <a:lvl3pPr marL="0" indent="914400">
              <a:spcBef>
                <a:spcPts val="500"/>
              </a:spcBef>
              <a:buSzTx/>
              <a:buFontTx/>
              <a:buNone/>
              <a:defRPr b="1" sz="2400"/>
            </a:lvl3pPr>
            <a:lvl4pPr marL="0" indent="1371600">
              <a:spcBef>
                <a:spcPts val="500"/>
              </a:spcBef>
              <a:buSzTx/>
              <a:buFontTx/>
              <a:buNone/>
              <a:defRPr b="1" sz="2400"/>
            </a:lvl4pPr>
            <a:lvl5pPr marL="0" indent="1828800">
              <a:spcBef>
                <a:spcPts val="500"/>
              </a:spcBef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/>
          <p:nvPr>
            <p:ph type="body" sz="quarter" idx="21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b="1" sz="2400"/>
            </a:pP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sz="quarter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/>
          <p:nvPr>
            <p:ph type="body" sz="quarter" idx="21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83" name="Picture Placeholder 2"/>
          <p:cNvSpPr/>
          <p:nvPr>
            <p:ph type="pic" sz="quarter" idx="21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14400" y="138112"/>
            <a:ext cx="16459200" cy="22621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14400" y="2400300"/>
            <a:ext cx="16459200" cy="788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Relationship Id="rId3" Type="http://schemas.openxmlformats.org/officeDocument/2006/relationships/image" Target="../media/image1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Relationship Id="rId3" Type="http://schemas.openxmlformats.org/officeDocument/2006/relationships/image" Target="../media/image1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Relationship Id="rId3" Type="http://schemas.openxmlformats.org/officeDocument/2006/relationships/video" Target="../media/media1.mov"/><Relationship Id="rId4" Type="http://schemas.microsoft.com/office/2007/relationships/media" Target="../media/media1.mov"/><Relationship Id="rId5" Type="http://schemas.openxmlformats.org/officeDocument/2006/relationships/image" Target="../media/image17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Relationship Id="rId3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Relationship Id="rId3" Type="http://schemas.openxmlformats.org/officeDocument/2006/relationships/hyperlink" Target="https://www.kaggle.com/datasets/mustfkeskin/turkish-movie-sentiment-analysis-dataset" TargetMode="External"/><Relationship Id="rId4" Type="http://schemas.openxmlformats.org/officeDocument/2006/relationships/hyperlink" Target="https://www.kaggle.com/datasets/enginkaraman/trke-twitter-duygu-analizi" TargetMode="External"/><Relationship Id="rId5" Type="http://schemas.openxmlformats.org/officeDocument/2006/relationships/hyperlink" Target="https://www.kaggle.com/code/alpayabbaszade/turkish-sentiment-analysis/input" TargetMode="External"/><Relationship Id="rId6" Type="http://schemas.openxmlformats.org/officeDocument/2006/relationships/hyperlink" Target="https://www.kaggle.com/datasets/mujdatcabuk/eticaret-urun-yorumlari?select=e-ticaret_urun_yorumlari.csv" TargetMode="External"/><Relationship Id="rId7" Type="http://schemas.openxmlformats.org/officeDocument/2006/relationships/image" Target="../media/image3.png"/><Relationship Id="rId8" Type="http://schemas.openxmlformats.org/officeDocument/2006/relationships/image" Target="../media/image4.png"/><Relationship Id="rId9" Type="http://schemas.openxmlformats.org/officeDocument/2006/relationships/image" Target="../media/image5.png"/><Relationship Id="rId10" Type="http://schemas.openxmlformats.org/officeDocument/2006/relationships/image" Target="../media/image6.png"/><Relationship Id="rId11" Type="http://schemas.openxmlformats.org/officeDocument/2006/relationships/image" Target="../media/image7.png"/><Relationship Id="rId12" Type="http://schemas.openxmlformats.org/officeDocument/2006/relationships/image" Target="../media/image8.png"/><Relationship Id="rId13" Type="http://schemas.openxmlformats.org/officeDocument/2006/relationships/image" Target="../media/image9.png"/><Relationship Id="rId14" Type="http://schemas.openxmlformats.org/officeDocument/2006/relationships/image" Target="../media/image10.png"/><Relationship Id="rId15" Type="http://schemas.openxmlformats.org/officeDocument/2006/relationships/image" Target="../media/image1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Freeform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5" name="TextBox 3"/>
          <p:cNvSpPr txBox="1"/>
          <p:nvPr/>
        </p:nvSpPr>
        <p:spPr>
          <a:xfrm>
            <a:off x="1738407" y="4185120"/>
            <a:ext cx="15520893" cy="857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6600"/>
              </a:lnSpc>
              <a:defRPr sz="6400">
                <a:solidFill>
                  <a:srgbClr val="004AAD"/>
                </a:solidFill>
                <a:latin typeface="HK Modular"/>
                <a:ea typeface="HK Modular"/>
                <a:cs typeface="HK Modular"/>
                <a:sym typeface="HK Modular"/>
              </a:defRPr>
            </a:lvl1pPr>
          </a:lstStyle>
          <a:p>
            <a:pPr/>
            <a:r>
              <a:t>Türkçe Doğal Dİl İşleme</a:t>
            </a:r>
          </a:p>
        </p:txBody>
      </p:sp>
      <p:sp>
        <p:nvSpPr>
          <p:cNvPr id="96" name="TextBox 4"/>
          <p:cNvSpPr txBox="1"/>
          <p:nvPr/>
        </p:nvSpPr>
        <p:spPr>
          <a:xfrm>
            <a:off x="6459177" y="5076825"/>
            <a:ext cx="5369645" cy="524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4300"/>
              </a:lnSpc>
              <a:defRPr sz="3000">
                <a:solidFill>
                  <a:srgbClr val="004AAD"/>
                </a:solidFill>
                <a:latin typeface="HK Modular"/>
                <a:ea typeface="HK Modular"/>
                <a:cs typeface="HK Modular"/>
                <a:sym typeface="HK Modular"/>
              </a:defRPr>
            </a:lvl1pPr>
          </a:lstStyle>
          <a:p>
            <a:pPr/>
            <a:r>
              <a:t>8 - 9 Ağustos 2024</a:t>
            </a:r>
          </a:p>
        </p:txBody>
      </p:sp>
      <p:sp>
        <p:nvSpPr>
          <p:cNvPr id="97" name="TextBox 5"/>
          <p:cNvSpPr txBox="1"/>
          <p:nvPr/>
        </p:nvSpPr>
        <p:spPr>
          <a:xfrm>
            <a:off x="7445926" y="7293164"/>
            <a:ext cx="3395069" cy="5245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4300"/>
              </a:lnSpc>
              <a:defRPr sz="3000">
                <a:solidFill>
                  <a:srgbClr val="004AAD"/>
                </a:solidFill>
                <a:latin typeface="HK Modular"/>
                <a:ea typeface="HK Modular"/>
                <a:cs typeface="HK Modular"/>
                <a:sym typeface="HK Modular"/>
              </a:defRPr>
            </a:lvl1pPr>
          </a:lstStyle>
          <a:p>
            <a:pPr/>
            <a:r>
              <a:t>&lt;KEREM ALİ&gt;</a:t>
            </a:r>
          </a:p>
        </p:txBody>
      </p:sp>
      <p:sp>
        <p:nvSpPr>
          <p:cNvPr id="98" name="TextBox 6"/>
          <p:cNvSpPr txBox="1"/>
          <p:nvPr/>
        </p:nvSpPr>
        <p:spPr>
          <a:xfrm>
            <a:off x="7077410" y="1063078"/>
            <a:ext cx="4842887" cy="5245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4300"/>
              </a:lnSpc>
              <a:defRPr sz="3000">
                <a:solidFill>
                  <a:srgbClr val="004AAD"/>
                </a:solidFill>
                <a:latin typeface="HK Modular"/>
                <a:ea typeface="HK Modular"/>
                <a:cs typeface="HK Modular"/>
                <a:sym typeface="HK Modular"/>
              </a:defRPr>
            </a:lvl1pPr>
          </a:lstStyle>
          <a:p>
            <a:pPr/>
            <a:r>
              <a:t>&lt;SENARYO KATEGORİSİ&gt;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Freeform 2"/>
          <p:cNvSpPr/>
          <p:nvPr/>
        </p:nvSpPr>
        <p:spPr>
          <a:xfrm>
            <a:off x="0" y="169333"/>
            <a:ext cx="18288000" cy="1028700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57" name="TextBox 3"/>
          <p:cNvSpPr txBox="1"/>
          <p:nvPr/>
        </p:nvSpPr>
        <p:spPr>
          <a:xfrm>
            <a:off x="6501701" y="157691"/>
            <a:ext cx="5436469" cy="602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5000"/>
              </a:lnSpc>
              <a:defRPr b="1" sz="35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&lt;PROJE YOL HARİTASI&gt;</a:t>
            </a:r>
          </a:p>
        </p:txBody>
      </p:sp>
      <p:pic>
        <p:nvPicPr>
          <p:cNvPr id="15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64825" y="753751"/>
            <a:ext cx="10497861" cy="81690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Freeform 2"/>
          <p:cNvSpPr/>
          <p:nvPr/>
        </p:nvSpPr>
        <p:spPr>
          <a:xfrm>
            <a:off x="0" y="169333"/>
            <a:ext cx="18288000" cy="1028700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1" name="TextBox 3"/>
          <p:cNvSpPr txBox="1"/>
          <p:nvPr/>
        </p:nvSpPr>
        <p:spPr>
          <a:xfrm>
            <a:off x="6501701" y="157691"/>
            <a:ext cx="5436469" cy="602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5000"/>
              </a:lnSpc>
              <a:defRPr b="1" sz="35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&lt;DÖKÜMANTASYON&gt;</a:t>
            </a:r>
          </a:p>
        </p:txBody>
      </p:sp>
      <p:pic>
        <p:nvPicPr>
          <p:cNvPr id="162" name="Screenshot 2024-08-09 at 10.21.32.png" descr="Screenshot 2024-08-09 at 10.21.3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55190" y="2298739"/>
            <a:ext cx="11466937" cy="6394411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Text"/>
          <p:cNvSpPr txBox="1"/>
          <p:nvPr/>
        </p:nvSpPr>
        <p:spPr>
          <a:xfrm>
            <a:off x="9334922" y="4981189"/>
            <a:ext cx="481756" cy="333088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/>
          </a:p>
        </p:txBody>
      </p:sp>
      <p:sp>
        <p:nvSpPr>
          <p:cNvPr id="164" name="https://huggingface.co/spaces/keremali/turkcedogaldilisleme"/>
          <p:cNvSpPr txBox="1"/>
          <p:nvPr/>
        </p:nvSpPr>
        <p:spPr>
          <a:xfrm>
            <a:off x="1970801" y="1362770"/>
            <a:ext cx="5811998" cy="333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https://huggingface.co/spaces/keremali/turkcedogaldilisleme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Freeform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7" name="TextBox 3"/>
          <p:cNvSpPr txBox="1"/>
          <p:nvPr/>
        </p:nvSpPr>
        <p:spPr>
          <a:xfrm>
            <a:off x="7416403" y="317101"/>
            <a:ext cx="3455194" cy="602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5000"/>
              </a:lnSpc>
              <a:defRPr b="1" sz="35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&lt;DEMO VİDEO&gt;</a:t>
            </a:r>
          </a:p>
        </p:txBody>
      </p:sp>
      <p:pic>
        <p:nvPicPr>
          <p:cNvPr id="168" name="Screen Recording 2024-08-09 at 10.27.47.mov" descr="Screen Recording 2024-08-09 at 10.27.47.mov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3214065" y="1352426"/>
            <a:ext cx="12131437" cy="75821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66" fill="hold"/>
                                        <p:tgtEl>
                                          <p:spTgt spid="1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68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68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68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Freeform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1" name="TextBox 3"/>
          <p:cNvSpPr txBox="1"/>
          <p:nvPr/>
        </p:nvSpPr>
        <p:spPr>
          <a:xfrm>
            <a:off x="1123325" y="3635861"/>
            <a:ext cx="16041352" cy="15662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12800"/>
              </a:lnSpc>
              <a:defRPr sz="9100">
                <a:solidFill>
                  <a:srgbClr val="004AAD"/>
                </a:solidFill>
                <a:latin typeface="HK Modular"/>
                <a:ea typeface="HK Modular"/>
                <a:cs typeface="HK Modular"/>
                <a:sym typeface="HK Modular"/>
              </a:defRPr>
            </a:lvl1pPr>
          </a:lstStyle>
          <a:p>
            <a:pPr/>
            <a:r>
              <a:t>TEŞEKKÜRLER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Freeform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01" name="Furkan KARA"/>
          <p:cNvSpPr/>
          <p:nvPr/>
        </p:nvSpPr>
        <p:spPr>
          <a:xfrm>
            <a:off x="531696" y="1245054"/>
            <a:ext cx="3932059" cy="1270001"/>
          </a:xfrm>
          <a:prstGeom prst="roundRect">
            <a:avLst>
              <a:gd name="adj" fmla="val 15000"/>
            </a:avLst>
          </a:prstGeom>
          <a:solidFill>
            <a:schemeClr val="accent2"/>
          </a:solidFill>
          <a:ln w="25400">
            <a:solidFill>
              <a:srgbClr val="8C3A38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3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Furkan KARA</a:t>
            </a:r>
          </a:p>
        </p:txBody>
      </p:sp>
      <p:sp>
        <p:nvSpPr>
          <p:cNvPr id="102" name="TextBox 3"/>
          <p:cNvSpPr txBox="1"/>
          <p:nvPr/>
        </p:nvSpPr>
        <p:spPr>
          <a:xfrm>
            <a:off x="7873789" y="885825"/>
            <a:ext cx="2540423" cy="602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5000"/>
              </a:lnSpc>
              <a:defRPr b="1" sz="35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&lt;EKİBİMİZ&gt;</a:t>
            </a:r>
          </a:p>
        </p:txBody>
      </p:sp>
      <p:sp>
        <p:nvSpPr>
          <p:cNvPr id="103" name="Kerem Ali AVCIOĞLU"/>
          <p:cNvSpPr/>
          <p:nvPr/>
        </p:nvSpPr>
        <p:spPr>
          <a:xfrm>
            <a:off x="5822561" y="1969610"/>
            <a:ext cx="6642878" cy="3513930"/>
          </a:xfrm>
          <a:prstGeom prst="rect">
            <a:avLst/>
          </a:prstGeom>
          <a:gradFill>
            <a:gsLst>
              <a:gs pos="0">
                <a:srgbClr val="2A869F"/>
              </a:gs>
              <a:gs pos="80000">
                <a:srgbClr val="37B1D1"/>
              </a:gs>
              <a:gs pos="100000">
                <a:srgbClr val="34B3D5"/>
              </a:gs>
            </a:gsLst>
            <a:lin ang="16200000"/>
          </a:gradFill>
          <a:ln>
            <a:solidFill>
              <a:srgbClr val="46AAC4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5800">
                <a:solidFill>
                  <a:srgbClr val="FFFFFF"/>
                </a:solidFill>
              </a:defRPr>
            </a:lvl1pPr>
          </a:lstStyle>
          <a:p>
            <a:pPr/>
            <a:r>
              <a:t>Kerem Ali AVCIOĞLU</a:t>
            </a:r>
          </a:p>
        </p:txBody>
      </p:sp>
      <p:sp>
        <p:nvSpPr>
          <p:cNvPr id="104" name="ITU MTAL AI TEAM"/>
          <p:cNvSpPr/>
          <p:nvPr/>
        </p:nvSpPr>
        <p:spPr>
          <a:xfrm>
            <a:off x="462631" y="6136718"/>
            <a:ext cx="7888279" cy="2467638"/>
          </a:xfrm>
          <a:prstGeom prst="rect">
            <a:avLst/>
          </a:prstGeom>
          <a:solidFill>
            <a:srgbClr val="000000"/>
          </a:solidFill>
          <a:ln>
            <a:solidFill>
              <a:srgbClr val="46AAC4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5600">
                <a:solidFill>
                  <a:srgbClr val="FFFFFF"/>
                </a:solidFill>
              </a:defRPr>
            </a:lvl1pPr>
          </a:lstStyle>
          <a:p>
            <a:pPr/>
            <a:r>
              <a:t>ITU MTAL AI TEAM</a:t>
            </a:r>
          </a:p>
        </p:txBody>
      </p:sp>
      <p:pic>
        <p:nvPicPr>
          <p:cNvPr id="105" name="itumtalaiteam_logo.jpeg" descr="itumtalaiteam_logo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141717" y="6106016"/>
            <a:ext cx="2790666" cy="2529042"/>
          </a:xfrm>
          <a:prstGeom prst="rect">
            <a:avLst/>
          </a:prstGeom>
          <a:ln w="12700">
            <a:miter lim="400000"/>
          </a:ln>
        </p:spPr>
      </p:pic>
      <p:sp>
        <p:nvSpPr>
          <p:cNvPr id="106" name="“Sorunlar bizim için şikayet değil proje konsudur”"/>
          <p:cNvSpPr txBox="1"/>
          <p:nvPr/>
        </p:nvSpPr>
        <p:spPr>
          <a:xfrm>
            <a:off x="8971031" y="6861564"/>
            <a:ext cx="5555327" cy="10179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3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“Sorunlar bizim için şikayet değil proje konsudur”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Freeform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09" name="TextBox 3"/>
          <p:cNvSpPr txBox="1"/>
          <p:nvPr/>
        </p:nvSpPr>
        <p:spPr>
          <a:xfrm>
            <a:off x="6857776" y="885825"/>
            <a:ext cx="4572447" cy="602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5000"/>
              </a:lnSpc>
              <a:defRPr b="1" sz="35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&lt;PROJENİN TANIMI&gt;</a:t>
            </a:r>
          </a:p>
        </p:txBody>
      </p:sp>
      <p:sp>
        <p:nvSpPr>
          <p:cNvPr id="110" name="TextBox 4"/>
          <p:cNvSpPr txBox="1"/>
          <p:nvPr/>
        </p:nvSpPr>
        <p:spPr>
          <a:xfrm>
            <a:off x="2137330" y="2263305"/>
            <a:ext cx="14013340" cy="45934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457200" indent="-317500" defTabSz="457200">
              <a:spcBef>
                <a:spcPts val="1200"/>
              </a:spcBef>
              <a:buSzPct val="100000"/>
              <a:buFont typeface="Times Roman"/>
              <a:buChar char="•"/>
              <a:defRPr sz="4000">
                <a:latin typeface="Arial"/>
                <a:ea typeface="Arial"/>
                <a:cs typeface="Arial"/>
                <a:sym typeface="Arial"/>
              </a:defRPr>
            </a:pPr>
            <a:r>
              <a:rPr b="1"/>
              <a:t>Ana Tema:</a:t>
            </a:r>
            <a:br/>
            <a:r>
              <a:t>Türkçe Doğal Dil İşleme (TDİ)</a:t>
            </a:r>
          </a:p>
          <a:p>
            <a:pPr marL="457200" indent="-317500" defTabSz="457200">
              <a:spcBef>
                <a:spcPts val="1200"/>
              </a:spcBef>
              <a:buSzPct val="100000"/>
              <a:buFont typeface="Times Roman"/>
              <a:buChar char="•"/>
              <a:defRPr sz="4000">
                <a:latin typeface="Arial"/>
                <a:ea typeface="Arial"/>
                <a:cs typeface="Arial"/>
                <a:sym typeface="Arial"/>
              </a:defRPr>
            </a:pPr>
            <a:r>
              <a:rPr b="1"/>
              <a:t>Ele Alınan Problem:</a:t>
            </a:r>
            <a:br/>
            <a:r>
              <a:t>Entity bazlı duygu analizi</a:t>
            </a:r>
          </a:p>
          <a:p>
            <a:pPr marL="457200" indent="-317500" defTabSz="457200">
              <a:spcBef>
                <a:spcPts val="1200"/>
              </a:spcBef>
              <a:buSzPct val="100000"/>
              <a:buFont typeface="Times Roman"/>
              <a:buChar char="•"/>
              <a:defRPr sz="4000">
                <a:latin typeface="Arial"/>
                <a:ea typeface="Arial"/>
                <a:cs typeface="Arial"/>
                <a:sym typeface="Arial"/>
              </a:defRPr>
            </a:pPr>
            <a:r>
              <a:t> *müşteri geri bildirimleri </a:t>
            </a:r>
          </a:p>
          <a:p>
            <a:pPr marL="457200" indent="-317500" defTabSz="457200">
              <a:spcBef>
                <a:spcPts val="1200"/>
              </a:spcBef>
              <a:buSzPct val="100000"/>
              <a:buFont typeface="Times Roman"/>
              <a:buChar char="•"/>
              <a:defRPr sz="4000">
                <a:latin typeface="Arial"/>
                <a:ea typeface="Arial"/>
                <a:cs typeface="Arial"/>
                <a:sym typeface="Arial"/>
              </a:defRPr>
            </a:pPr>
            <a:r>
              <a:t>*belirli hizmet veya ürün özelliklerine </a:t>
            </a:r>
          </a:p>
          <a:p>
            <a:pPr marL="457200" indent="-317500" defTabSz="457200">
              <a:spcBef>
                <a:spcPts val="1200"/>
              </a:spcBef>
              <a:buSzPct val="100000"/>
              <a:buFont typeface="Times Roman"/>
              <a:buChar char="•"/>
              <a:defRPr sz="4000">
                <a:latin typeface="Arial"/>
                <a:ea typeface="Arial"/>
                <a:cs typeface="Arial"/>
                <a:sym typeface="Arial"/>
              </a:defRPr>
            </a:pPr>
            <a:r>
              <a:t>*entity’ler için duygu analizi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Freeform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3" name="TextBox 3"/>
          <p:cNvSpPr txBox="1"/>
          <p:nvPr/>
        </p:nvSpPr>
        <p:spPr>
          <a:xfrm>
            <a:off x="5473489" y="885825"/>
            <a:ext cx="7341022" cy="602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5000"/>
              </a:lnSpc>
              <a:defRPr b="1" sz="35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&lt;PROJENİN SAĞLADIĞI ÇÖZÜM&gt;</a:t>
            </a:r>
          </a:p>
        </p:txBody>
      </p:sp>
      <p:sp>
        <p:nvSpPr>
          <p:cNvPr id="114" name="TextBox 4"/>
          <p:cNvSpPr txBox="1"/>
          <p:nvPr/>
        </p:nvSpPr>
        <p:spPr>
          <a:xfrm>
            <a:off x="1290246" y="2156669"/>
            <a:ext cx="15879665" cy="4748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457200">
              <a:spcBef>
                <a:spcPts val="1200"/>
              </a:spcBef>
              <a:defRPr sz="3400">
                <a:latin typeface="Arial"/>
                <a:ea typeface="Arial"/>
                <a:cs typeface="Arial"/>
                <a:sym typeface="Arial"/>
              </a:defRPr>
            </a:pPr>
            <a:r>
              <a:rPr b="1"/>
              <a:t>Sağlanan Çözüm:</a:t>
            </a:r>
            <a:br/>
            <a:r>
              <a:t>Katılımcılar, müşteri geri bildirimlerini entity bazlı olarak sınıflandırıp, belirli hizmet veya ürün özelliklerine göre duygu analizini gerçekleştireceklerdir. Bu süreç, doğru entity tanımlamaları ve hizmet yönlerine göre duygu analizini içerir.</a:t>
            </a:r>
          </a:p>
          <a:p>
            <a:pPr defTabSz="457200">
              <a:spcBef>
                <a:spcPts val="1200"/>
              </a:spcBef>
              <a:defRPr b="1" sz="3400">
                <a:latin typeface="Arial"/>
                <a:ea typeface="Arial"/>
                <a:cs typeface="Arial"/>
                <a:sym typeface="Arial"/>
              </a:defRPr>
            </a:pPr>
            <a:r>
              <a:t>Hedef Kitle:</a:t>
            </a:r>
            <a:endParaRPr b="0"/>
          </a:p>
          <a:p>
            <a:pPr marL="457200" indent="-317500" defTabSz="457200">
              <a:buSzPct val="100000"/>
              <a:buFont typeface="Times Roman"/>
              <a:buChar char="•"/>
              <a:defRPr sz="3400">
                <a:latin typeface="Arial"/>
                <a:ea typeface="Arial"/>
                <a:cs typeface="Arial"/>
                <a:sym typeface="Arial"/>
              </a:defRPr>
            </a:pPr>
            <a:r>
              <a:t>Müşteri geri bildirimlerini analiz ederek hizmetlerini veya ürünlerini geliştirmek isteyen firmalar ve kurumlar.</a:t>
            </a:r>
          </a:p>
          <a:p>
            <a:pPr marL="457200" indent="-317500" defTabSz="457200">
              <a:buSzPct val="100000"/>
              <a:buFont typeface="Times Roman"/>
              <a:buChar char="•"/>
              <a:defRPr sz="3400">
                <a:latin typeface="Arial"/>
                <a:ea typeface="Arial"/>
                <a:cs typeface="Arial"/>
                <a:sym typeface="Arial"/>
              </a:defRPr>
            </a:pPr>
            <a:r>
              <a:t>Doğal dil işleme tekniklerini öğrenmek ve geliştirmek isteyen akademisyenler ve öğrenciler.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Freeform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7" name="TextBox 3"/>
          <p:cNvSpPr txBox="1"/>
          <p:nvPr/>
        </p:nvSpPr>
        <p:spPr>
          <a:xfrm>
            <a:off x="7149442" y="885825"/>
            <a:ext cx="3989116" cy="602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5000"/>
              </a:lnSpc>
              <a:defRPr b="1" sz="35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&lt;PROJE İŞ AKIŞI&gt;</a:t>
            </a:r>
          </a:p>
        </p:txBody>
      </p:sp>
      <p:pic>
        <p:nvPicPr>
          <p:cNvPr id="11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6748" y="2198436"/>
            <a:ext cx="16994504" cy="52035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Freeform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21" name="TextBox 3"/>
          <p:cNvSpPr txBox="1"/>
          <p:nvPr/>
        </p:nvSpPr>
        <p:spPr>
          <a:xfrm>
            <a:off x="7771841" y="885825"/>
            <a:ext cx="2744317" cy="602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5000"/>
              </a:lnSpc>
              <a:defRPr b="1" sz="35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&lt;VERİ SETİ&gt;</a:t>
            </a:r>
          </a:p>
        </p:txBody>
      </p:sp>
      <p:sp>
        <p:nvSpPr>
          <p:cNvPr id="122" name="TextBox 4"/>
          <p:cNvSpPr txBox="1"/>
          <p:nvPr/>
        </p:nvSpPr>
        <p:spPr>
          <a:xfrm>
            <a:off x="297471" y="1818990"/>
            <a:ext cx="10218687" cy="50122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5000"/>
              </a:lnSpc>
              <a:defRPr sz="22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*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https://www.kaggle.com/datasets/mustfkeskin/turkish-movie-sentiment-analysis-dataset</a:t>
            </a:r>
          </a:p>
          <a:p>
            <a:pPr>
              <a:lnSpc>
                <a:spcPts val="5000"/>
              </a:lnSpc>
              <a:defRPr sz="22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*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https://www.kaggle.com/datasets/enginkaraman/trke-twitter-duygu-analizi</a:t>
            </a:r>
          </a:p>
          <a:p>
            <a:pPr>
              <a:lnSpc>
                <a:spcPts val="5000"/>
              </a:lnSpc>
              <a:defRPr sz="22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*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5" invalidUrl="" action="" tgtFrame="" tooltip="" history="1" highlightClick="0" endSnd="0"/>
              </a:rPr>
              <a:t>https://www.kaggle.com/code/alpayabbaszade/turkish-sentiment-analysis/input</a:t>
            </a:r>
          </a:p>
          <a:p>
            <a:pPr>
              <a:lnSpc>
                <a:spcPts val="5000"/>
              </a:lnSpc>
              <a:defRPr sz="22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*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6" invalidUrl="" action="" tgtFrame="" tooltip="" history="1" highlightClick="0" endSnd="0"/>
              </a:rPr>
              <a:t>https://www.kaggle.com/datasets/mujdatcabuk/eticaret-urun-yorumlari?select=e-ticaret_urun_yorumlari.csv</a:t>
            </a:r>
          </a:p>
          <a:p>
            <a:pPr marL="350921" indent="-350921">
              <a:lnSpc>
                <a:spcPts val="5000"/>
              </a:lnSpc>
              <a:buSzPct val="100000"/>
              <a:buChar char="*"/>
              <a:defRPr sz="22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Wikiann tr</a:t>
            </a:r>
          </a:p>
          <a:p>
            <a:pPr marL="350921" indent="-350921">
              <a:lnSpc>
                <a:spcPts val="5000"/>
              </a:lnSpc>
              <a:buSzPct val="100000"/>
              <a:buChar char="*"/>
              <a:defRPr sz="22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ChatGPT - Gemini - Claude (BDMler)</a:t>
            </a:r>
          </a:p>
        </p:txBody>
      </p:sp>
      <p:pic>
        <p:nvPicPr>
          <p:cNvPr id="123" name="durum_dagilimi.png" descr="durum_dagilimi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377432" y="6958026"/>
            <a:ext cx="3838152" cy="22829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wordcloud_negatif.png" descr="wordcloud_negatif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4324449" y="6614990"/>
            <a:ext cx="3556430" cy="268469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wordcloud_nötr.png" descr="wordcloud_nötr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4324449" y="3801153"/>
            <a:ext cx="3556430" cy="268469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wordcloud_pozitif.png" descr="wordcloud_pozitif.png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14324449" y="1516766"/>
            <a:ext cx="3556430" cy="268469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keyword_length_distribution.png" descr="keyword_length_distribution.png"/>
          <p:cNvPicPr>
            <a:picLocks noChangeAspect="1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10481743" y="1242080"/>
            <a:ext cx="3961249" cy="29709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28" name="label_length_distribution.png" descr="label_length_distribution.png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9783819" y="5397377"/>
            <a:ext cx="4367530" cy="32756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sentence_length_distribution.png" descr="sentence_length_distribution.png"/>
          <p:cNvPicPr>
            <a:picLocks noChangeAspect="1"/>
          </p:cNvPicPr>
          <p:nvPr/>
        </p:nvPicPr>
        <p:blipFill>
          <a:blip r:embed="rId13">
            <a:extLst/>
          </a:blip>
          <a:stretch>
            <a:fillRect/>
          </a:stretch>
        </p:blipFill>
        <p:spPr>
          <a:xfrm>
            <a:off x="5555294" y="5394450"/>
            <a:ext cx="4375333" cy="3281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sentence_wordcloud.png" descr="sentence_wordcloud.png"/>
          <p:cNvPicPr>
            <a:picLocks noChangeAspect="1"/>
          </p:cNvPicPr>
          <p:nvPr/>
        </p:nvPicPr>
        <p:blipFill>
          <a:blip r:embed="rId14">
            <a:extLst/>
          </a:blip>
          <a:stretch>
            <a:fillRect/>
          </a:stretch>
        </p:blipFill>
        <p:spPr>
          <a:xfrm>
            <a:off x="3707324" y="317759"/>
            <a:ext cx="3476654" cy="1738328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keyword_wordcloud.png" descr="keyword_wordcloud.png"/>
          <p:cNvPicPr>
            <a:picLocks noChangeAspect="1"/>
          </p:cNvPicPr>
          <p:nvPr/>
        </p:nvPicPr>
        <p:blipFill>
          <a:blip r:embed="rId15">
            <a:extLst/>
          </a:blip>
          <a:stretch>
            <a:fillRect/>
          </a:stretch>
        </p:blipFill>
        <p:spPr>
          <a:xfrm>
            <a:off x="96209" y="297815"/>
            <a:ext cx="3556430" cy="17782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Freeform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34" name="TextBox 3"/>
          <p:cNvSpPr txBox="1"/>
          <p:nvPr/>
        </p:nvSpPr>
        <p:spPr>
          <a:xfrm>
            <a:off x="6159251" y="885825"/>
            <a:ext cx="5969498" cy="602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5000"/>
              </a:lnSpc>
              <a:defRPr b="1" sz="35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&lt;YÖNTEM VE TEKNİKLER&gt;</a:t>
            </a:r>
          </a:p>
        </p:txBody>
      </p:sp>
      <p:graphicFrame>
        <p:nvGraphicFramePr>
          <p:cNvPr id="135" name="Table 1"/>
          <p:cNvGraphicFramePr/>
          <p:nvPr/>
        </p:nvGraphicFramePr>
        <p:xfrm>
          <a:off x="1850541" y="2075755"/>
          <a:ext cx="14599618" cy="5924088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3157844"/>
                <a:gridCol w="4135614"/>
                <a:gridCol w="3646729"/>
                <a:gridCol w="3646729"/>
              </a:tblGrid>
              <a:tr h="1466126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cap="all" sz="4000"/>
                        <a:t>Entity Cıkarıcı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cap="all" sz="4000"/>
                        <a:t>İlgili Kısım Çıkarıcı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cap="all" sz="4000"/>
                        <a:t>Sentiment Analizi</a:t>
                      </a:r>
                    </a:p>
                  </a:txBody>
                  <a:tcPr marL="0" marR="0" marT="0" marB="0" anchor="t" anchorCtr="0" horzOverflow="overflow"/>
                </a:tc>
              </a:tr>
              <a:tr h="861251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Veri Toplama
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Kaggle
12.000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Kitaplar(Pdf), Chatgpt, insan girdileri
2132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Wikiann tr
115.000</a:t>
                      </a:r>
                    </a:p>
                  </a:txBody>
                  <a:tcPr marL="0" marR="0" marT="0" marB="0" anchor="t" anchorCtr="0" horzOverflow="overflow"/>
                </a:tc>
              </a:tr>
              <a:tr h="823525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Veri Ön İşleme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Küçük harf - noktalamadan ayırma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Noktalamadan ayırma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Noktalama- küçük harf - stopwords kaldırma</a:t>
                      </a:r>
                    </a:p>
                  </a:txBody>
                  <a:tcPr marL="0" marR="0" marT="0" marB="0" anchor="t" anchorCtr="0" horzOverflow="overflow"/>
                </a:tc>
              </a:tr>
              <a:tr h="838547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Model Türleri ve Özgünlükleri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BiLSTM ve CFR melezi
Kendi mimarimiz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seq2seq(t5) uzerine yazilmistir
Kendi mimarimiz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CNN mimarisi
Kendi mimarimizi belirlerken bir çok deneme yanılma</a:t>
                      </a:r>
                    </a:p>
                  </a:txBody>
                  <a:tcPr marL="0" marR="0" marT="0" marB="0" anchor="t" anchorCtr="0" horzOverflow="overflow"/>
                </a:tc>
              </a:tr>
              <a:tr h="823525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Eğitim Yerleri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Okul bilgisayarları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Okul bilgisayarları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Okul bilgisayarları</a:t>
                      </a:r>
                    </a:p>
                  </a:txBody>
                  <a:tcPr marL="0" marR="0" marT="0" marB="0" anchor="t" anchorCtr="0" horzOverflow="overflow"/>
                </a:tc>
              </a:tr>
              <a:tr h="823525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</a:rPr>
                        <a:t>Yaptığı eylem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Verilen metinden entity(varlık) olan kelimleleri etkiketler
[entity - O]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Verilen metinden verilen anahtar kelimeyle akalı kısmı çıkartır(özetler)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t>Verilen metinin duygu durumunu (negatif, nötr, pozitif)</a:t>
                      </a:r>
                    </a:p>
                  </a:txBody>
                  <a:tcPr marL="0" marR="0" marT="0" marB="0" anchor="t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Freeform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38" name="TextBox 3"/>
          <p:cNvSpPr txBox="1"/>
          <p:nvPr/>
        </p:nvSpPr>
        <p:spPr>
          <a:xfrm>
            <a:off x="4698615" y="885825"/>
            <a:ext cx="8890770" cy="602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5000"/>
              </a:lnSpc>
              <a:defRPr b="1" sz="35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&lt;MODEL EĞİTİMİ VE DEĞERLENDİRME&gt;</a:t>
            </a:r>
          </a:p>
        </p:txBody>
      </p:sp>
      <p:sp>
        <p:nvSpPr>
          <p:cNvPr id="139" name="Entity Çıkarıcı"/>
          <p:cNvSpPr txBox="1"/>
          <p:nvPr/>
        </p:nvSpPr>
        <p:spPr>
          <a:xfrm>
            <a:off x="1192408" y="2420294"/>
            <a:ext cx="4064946" cy="738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5000"/>
            </a:lvl1pPr>
          </a:lstStyle>
          <a:p>
            <a:pPr/>
            <a:r>
              <a:t>Entity Çıkarıcı</a:t>
            </a:r>
          </a:p>
        </p:txBody>
      </p:sp>
      <p:sp>
        <p:nvSpPr>
          <p:cNvPr id="140" name="İlgili Kısım Çıkarıcı"/>
          <p:cNvSpPr txBox="1"/>
          <p:nvPr/>
        </p:nvSpPr>
        <p:spPr>
          <a:xfrm>
            <a:off x="6569023" y="2420294"/>
            <a:ext cx="4726905" cy="738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5000"/>
            </a:lvl1pPr>
          </a:lstStyle>
          <a:p>
            <a:pPr/>
            <a:r>
              <a:t>İlgili Kısım Çıkarıcı</a:t>
            </a:r>
          </a:p>
        </p:txBody>
      </p:sp>
      <p:sp>
        <p:nvSpPr>
          <p:cNvPr id="141" name="Sentiment Analizi"/>
          <p:cNvSpPr txBox="1"/>
          <p:nvPr/>
        </p:nvSpPr>
        <p:spPr>
          <a:xfrm>
            <a:off x="12607597" y="2420294"/>
            <a:ext cx="4726907" cy="738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5000"/>
            </a:lvl1pPr>
          </a:lstStyle>
          <a:p>
            <a:pPr/>
            <a:r>
              <a:t>Sentiment Analizi</a:t>
            </a:r>
          </a:p>
        </p:txBody>
      </p:sp>
      <p:pic>
        <p:nvPicPr>
          <p:cNvPr id="14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1428" y="3616254"/>
            <a:ext cx="4726906" cy="44625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733404" y="3680646"/>
            <a:ext cx="4977647" cy="43337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727512" y="3161859"/>
            <a:ext cx="4409928" cy="4726758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%55-60"/>
          <p:cNvSpPr txBox="1"/>
          <p:nvPr/>
        </p:nvSpPr>
        <p:spPr>
          <a:xfrm>
            <a:off x="2169901" y="8536040"/>
            <a:ext cx="800991" cy="333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%55-60</a:t>
            </a:r>
          </a:p>
        </p:txBody>
      </p:sp>
      <p:sp>
        <p:nvSpPr>
          <p:cNvPr id="146" name="%25 - 35"/>
          <p:cNvSpPr txBox="1"/>
          <p:nvPr/>
        </p:nvSpPr>
        <p:spPr>
          <a:xfrm>
            <a:off x="8321810" y="8003149"/>
            <a:ext cx="904353" cy="333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%25 - 35</a:t>
            </a:r>
          </a:p>
        </p:txBody>
      </p:sp>
      <p:sp>
        <p:nvSpPr>
          <p:cNvPr id="147" name="%65 - 70"/>
          <p:cNvSpPr txBox="1"/>
          <p:nvPr/>
        </p:nvSpPr>
        <p:spPr>
          <a:xfrm>
            <a:off x="14577080" y="8536040"/>
            <a:ext cx="904353" cy="333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%65 - 70</a:t>
            </a:r>
          </a:p>
        </p:txBody>
      </p:sp>
      <p:sp>
        <p:nvSpPr>
          <p:cNvPr id="148" name="Veri Çeşitliliği az"/>
          <p:cNvSpPr txBox="1"/>
          <p:nvPr/>
        </p:nvSpPr>
        <p:spPr>
          <a:xfrm>
            <a:off x="2169901" y="8839151"/>
            <a:ext cx="1595510" cy="333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Veri Çeşitliliği az</a:t>
            </a:r>
          </a:p>
        </p:txBody>
      </p:sp>
      <p:sp>
        <p:nvSpPr>
          <p:cNvPr id="149" name="Veri Çeşitliliği az"/>
          <p:cNvSpPr txBox="1"/>
          <p:nvPr/>
        </p:nvSpPr>
        <p:spPr>
          <a:xfrm>
            <a:off x="14173296" y="8839151"/>
            <a:ext cx="1595510" cy="333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Veri Çeşitliliği az</a:t>
            </a:r>
          </a:p>
        </p:txBody>
      </p:sp>
      <p:sp>
        <p:nvSpPr>
          <p:cNvPr id="150" name="Veri Çeşitliliği az"/>
          <p:cNvSpPr txBox="1"/>
          <p:nvPr/>
        </p:nvSpPr>
        <p:spPr>
          <a:xfrm>
            <a:off x="7976231" y="8450769"/>
            <a:ext cx="1595511" cy="333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Veri Çeşitliliği az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Freeform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53" name="TextBox 3"/>
          <p:cNvSpPr txBox="1"/>
          <p:nvPr/>
        </p:nvSpPr>
        <p:spPr>
          <a:xfrm>
            <a:off x="7581900" y="885825"/>
            <a:ext cx="3124200" cy="602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5000"/>
              </a:lnSpc>
              <a:defRPr b="1" sz="35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&lt;SONUÇLAR&gt;</a:t>
            </a:r>
          </a:p>
        </p:txBody>
      </p:sp>
      <p:sp>
        <p:nvSpPr>
          <p:cNvPr id="154" name="TextBox 4"/>
          <p:cNvSpPr txBox="1"/>
          <p:nvPr/>
        </p:nvSpPr>
        <p:spPr>
          <a:xfrm>
            <a:off x="776496" y="2071312"/>
            <a:ext cx="16735008" cy="4412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350921" indent="-350921">
              <a:lnSpc>
                <a:spcPts val="5000"/>
              </a:lnSpc>
              <a:buSzPct val="100000"/>
              <a:buChar char="-"/>
              <a:defRPr sz="3500">
                <a:latin typeface="Arial"/>
                <a:ea typeface="Arial"/>
                <a:cs typeface="Arial"/>
                <a:sym typeface="Arial"/>
              </a:defRPr>
            </a:pPr>
            <a:r>
              <a:t>Yerlilik ve milliliğin ön planda olduğu doğal dil modeli geliştirme tecrübesi</a:t>
            </a:r>
          </a:p>
          <a:p>
            <a:pPr marL="350921" indent="-350921">
              <a:lnSpc>
                <a:spcPts val="5000"/>
              </a:lnSpc>
              <a:buSzPct val="100000"/>
              <a:buChar char="-"/>
              <a:defRPr sz="3500">
                <a:latin typeface="Arial"/>
                <a:ea typeface="Arial"/>
                <a:cs typeface="Arial"/>
                <a:sym typeface="Arial"/>
              </a:defRPr>
            </a:pPr>
            <a:r>
              <a:t>Zamanı yönetme bilgisi</a:t>
            </a:r>
          </a:p>
          <a:p>
            <a:pPr marL="350921" indent="-350921">
              <a:lnSpc>
                <a:spcPts val="5000"/>
              </a:lnSpc>
              <a:buSzPct val="100000"/>
              <a:buChar char="-"/>
              <a:defRPr sz="3500">
                <a:latin typeface="Arial"/>
                <a:ea typeface="Arial"/>
                <a:cs typeface="Arial"/>
                <a:sym typeface="Arial"/>
              </a:defRPr>
            </a:pPr>
            <a:r>
              <a:t>Veri analizi</a:t>
            </a:r>
          </a:p>
          <a:p>
            <a:pPr marL="350921" indent="-350921">
              <a:lnSpc>
                <a:spcPts val="5000"/>
              </a:lnSpc>
              <a:buSzPct val="100000"/>
              <a:buChar char="-"/>
              <a:defRPr sz="3500">
                <a:latin typeface="Arial"/>
                <a:ea typeface="Arial"/>
                <a:cs typeface="Arial"/>
                <a:sym typeface="Arial"/>
              </a:defRPr>
            </a:pPr>
            <a:r>
              <a:t>Veri toplama</a:t>
            </a:r>
          </a:p>
          <a:p>
            <a:pPr marL="350921" indent="-350921">
              <a:lnSpc>
                <a:spcPts val="5000"/>
              </a:lnSpc>
              <a:buSzPct val="100000"/>
              <a:buChar char="-"/>
              <a:defRPr sz="3500">
                <a:latin typeface="Arial"/>
                <a:ea typeface="Arial"/>
                <a:cs typeface="Arial"/>
                <a:sym typeface="Arial"/>
              </a:defRPr>
            </a:pPr>
            <a:r>
              <a:t>Çeşitli mimariler üzerinde çalışma deneyimi</a:t>
            </a:r>
          </a:p>
          <a:p>
            <a:pPr marL="350921" indent="-350921">
              <a:lnSpc>
                <a:spcPts val="5000"/>
              </a:lnSpc>
              <a:buSzPct val="100000"/>
              <a:buChar char="-"/>
              <a:defRPr sz="3500">
                <a:latin typeface="Arial"/>
                <a:ea typeface="Arial"/>
                <a:cs typeface="Arial"/>
                <a:sym typeface="Arial"/>
              </a:defRPr>
            </a:pPr>
            <a:r>
              <a:t>İlk hackaton deneyimi</a:t>
            </a:r>
          </a:p>
          <a:p>
            <a:pPr marL="350921" indent="-350921">
              <a:lnSpc>
                <a:spcPts val="5000"/>
              </a:lnSpc>
              <a:buSzPct val="100000"/>
              <a:buChar char="-"/>
              <a:defRPr sz="3500">
                <a:latin typeface="Arial"/>
                <a:ea typeface="Arial"/>
                <a:cs typeface="Arial"/>
                <a:sym typeface="Arial"/>
              </a:defRPr>
            </a:pPr>
            <a:r>
              <a:t>Bilgisayarları paralel kullanarak paralel iş yapma tecrübesi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